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57" r:id="rId3"/>
    <p:sldId id="265" r:id="rId4"/>
    <p:sldId id="261" r:id="rId5"/>
    <p:sldId id="258" r:id="rId6"/>
    <p:sldId id="263" r:id="rId7"/>
    <p:sldId id="259" r:id="rId8"/>
    <p:sldId id="262" r:id="rId9"/>
    <p:sldId id="266" r:id="rId10"/>
    <p:sldId id="260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620"/>
    <p:restoredTop sz="94437" autoAdjust="0"/>
  </p:normalViewPr>
  <p:slideViewPr>
    <p:cSldViewPr>
      <p:cViewPr varScale="1">
        <p:scale>
          <a:sx n="69" d="100"/>
          <a:sy n="69" d="100"/>
        </p:scale>
        <p:origin x="-19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9DA2D3-6143-4FA7-B7AE-ABD92071121E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FE8B2C-EA1B-4014-A9A6-B548C9AA98D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1000" y="3068961"/>
            <a:ext cx="8458200" cy="3006826"/>
          </a:xfrm>
        </p:spPr>
        <p:txBody>
          <a:bodyPr>
            <a:noAutofit/>
          </a:bodyPr>
          <a:lstStyle/>
          <a:p>
            <a:r>
              <a:rPr lang="es-CO" sz="6000" dirty="0" smtClean="0"/>
              <a:t>CONNECTORS IN ENGLISH</a:t>
            </a:r>
            <a:endParaRPr lang="es-CO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5781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91872" cy="1584176"/>
          </a:xfrm>
        </p:spPr>
        <p:txBody>
          <a:bodyPr/>
          <a:lstStyle/>
          <a:p>
            <a:r>
              <a:rPr lang="es-CO" dirty="0" smtClean="0"/>
              <a:t>Conclusive Connectors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1844824"/>
            <a:ext cx="3008313" cy="4281339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Estos conectores reflejan la consecuencia de lo dicho en el texto. En inglés, algunos de ellos son: therefore, hence, thus, so, consequently.</a:t>
            </a:r>
          </a:p>
          <a:p>
            <a:r>
              <a:rPr lang="es-CO" sz="1800" b="1" dirty="0" smtClean="0"/>
              <a:t> 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therefore - por lo tanto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hence - de ahí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thus - por lo tanto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so - entonces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consequently - por lo tanto, en consecuencia</a:t>
            </a: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75050" y="548680"/>
            <a:ext cx="5111750" cy="5589886"/>
          </a:xfrm>
        </p:spPr>
        <p:txBody>
          <a:bodyPr>
            <a:noAutofit/>
          </a:bodyPr>
          <a:lstStyle/>
          <a:p>
            <a:r>
              <a:rPr lang="es-CO" sz="1800" b="1" dirty="0" smtClean="0">
                <a:solidFill>
                  <a:srgbClr val="FF0000"/>
                </a:solidFill>
              </a:rPr>
              <a:t>THEREFORE - POR LO TANTO </a:t>
            </a:r>
          </a:p>
          <a:p>
            <a:r>
              <a:rPr lang="es-CO" sz="1800" b="1" dirty="0" smtClean="0"/>
              <a:t>•	I don't know her phone number, </a:t>
            </a:r>
            <a:r>
              <a:rPr lang="es-CO" sz="1800" b="1" dirty="0" smtClean="0">
                <a:solidFill>
                  <a:srgbClr val="FF0000"/>
                </a:solidFill>
              </a:rPr>
              <a:t>therefore</a:t>
            </a:r>
            <a:r>
              <a:rPr lang="es-CO" sz="1800" b="1" dirty="0" smtClean="0"/>
              <a:t> I can't call her.</a:t>
            </a:r>
          </a:p>
          <a:p>
            <a:r>
              <a:rPr lang="es-CO" sz="1800" b="1" dirty="0" smtClean="0"/>
              <a:t>No sé su número de teléfono, </a:t>
            </a:r>
            <a:r>
              <a:rPr lang="es-CO" sz="1800" b="1" dirty="0" smtClean="0">
                <a:solidFill>
                  <a:srgbClr val="FF0000"/>
                </a:solidFill>
              </a:rPr>
              <a:t>por lo tanto </a:t>
            </a:r>
            <a:r>
              <a:rPr lang="es-CO" sz="1800" b="1" dirty="0" smtClean="0"/>
              <a:t>no puedo llamarla.</a:t>
            </a:r>
          </a:p>
          <a:p>
            <a:r>
              <a:rPr lang="es-CO" sz="1800" b="1" dirty="0" smtClean="0"/>
              <a:t>•	She didn't study; </a:t>
            </a:r>
            <a:r>
              <a:rPr lang="es-CO" sz="1800" b="1" dirty="0" smtClean="0">
                <a:solidFill>
                  <a:srgbClr val="FF0000"/>
                </a:solidFill>
              </a:rPr>
              <a:t>therefore </a:t>
            </a:r>
            <a:r>
              <a:rPr lang="es-CO" sz="1800" b="1" dirty="0" smtClean="0"/>
              <a:t>she couldn’t pass the exam.</a:t>
            </a:r>
          </a:p>
          <a:p>
            <a:r>
              <a:rPr lang="es-CO" sz="1800" b="1" dirty="0" smtClean="0"/>
              <a:t>Ella no estudió, </a:t>
            </a:r>
            <a:r>
              <a:rPr lang="es-CO" sz="1800" b="1" dirty="0" smtClean="0">
                <a:solidFill>
                  <a:srgbClr val="FF0000"/>
                </a:solidFill>
              </a:rPr>
              <a:t>por lo tanto </a:t>
            </a:r>
            <a:r>
              <a:rPr lang="es-CO" sz="1800" b="1" dirty="0" smtClean="0"/>
              <a:t>no pudo aprobar el examen.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HENCE - DE AHÍ </a:t>
            </a:r>
          </a:p>
          <a:p>
            <a:r>
              <a:rPr lang="es-CO" sz="1800" b="1" dirty="0" smtClean="0"/>
              <a:t>•	English is not her mother tongue, </a:t>
            </a:r>
            <a:r>
              <a:rPr lang="es-CO" sz="1800" b="1" dirty="0" smtClean="0">
                <a:solidFill>
                  <a:srgbClr val="FF0000"/>
                </a:solidFill>
              </a:rPr>
              <a:t>hence </a:t>
            </a:r>
            <a:r>
              <a:rPr lang="es-CO" sz="1800" b="1" dirty="0" smtClean="0"/>
              <a:t>her mistakes.</a:t>
            </a:r>
          </a:p>
          <a:p>
            <a:r>
              <a:rPr lang="es-CO" sz="1800" b="1" dirty="0" smtClean="0"/>
              <a:t>El inglés no es su lengua materna; </a:t>
            </a:r>
            <a:r>
              <a:rPr lang="es-CO" sz="1800" b="1" dirty="0" smtClean="0">
                <a:solidFill>
                  <a:srgbClr val="FF0000"/>
                </a:solidFill>
              </a:rPr>
              <a:t>de ahí </a:t>
            </a:r>
            <a:r>
              <a:rPr lang="es-CO" sz="1800" b="1" dirty="0" smtClean="0"/>
              <a:t>sus errores.</a:t>
            </a:r>
          </a:p>
          <a:p>
            <a:r>
              <a:rPr lang="es-CO" sz="1800" b="1" dirty="0" smtClean="0"/>
              <a:t>•	Frank was raised in a farm, </a:t>
            </a:r>
            <a:r>
              <a:rPr lang="es-CO" sz="1800" b="1" dirty="0" smtClean="0">
                <a:solidFill>
                  <a:srgbClr val="FF0000"/>
                </a:solidFill>
              </a:rPr>
              <a:t>hence </a:t>
            </a:r>
            <a:r>
              <a:rPr lang="es-CO" sz="1800" b="1" dirty="0" smtClean="0"/>
              <a:t>his ability to ride horses.</a:t>
            </a:r>
          </a:p>
          <a:p>
            <a:r>
              <a:rPr lang="es-CO" sz="1800" b="1" dirty="0" smtClean="0"/>
              <a:t>Frank fue criado en una granja, </a:t>
            </a:r>
            <a:r>
              <a:rPr lang="es-CO" sz="1800" b="1" dirty="0" smtClean="0">
                <a:solidFill>
                  <a:srgbClr val="FF0000"/>
                </a:solidFill>
              </a:rPr>
              <a:t>de ahí </a:t>
            </a:r>
            <a:r>
              <a:rPr lang="es-CO" sz="1800" b="1" dirty="0" smtClean="0"/>
              <a:t>su capacidad de montar a caballo.</a:t>
            </a:r>
          </a:p>
          <a:p>
            <a:r>
              <a:rPr lang="es-CO" sz="1400" b="1" dirty="0" smtClean="0"/>
              <a:t>.</a:t>
            </a:r>
          </a:p>
          <a:p>
            <a:endParaRPr lang="es-CO" sz="1400" b="1" dirty="0" smtClean="0"/>
          </a:p>
          <a:p>
            <a:endParaRPr lang="es-CO" sz="1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563888" y="260648"/>
            <a:ext cx="5111750" cy="5877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200" dirty="0" smtClean="0"/>
          </a:p>
          <a:p>
            <a:r>
              <a:rPr lang="es-CO" sz="1200" dirty="0" smtClean="0"/>
              <a:t>.</a:t>
            </a:r>
          </a:p>
          <a:p>
            <a:endParaRPr lang="es-CO" sz="1200" dirty="0" smtClean="0"/>
          </a:p>
          <a:p>
            <a:endParaRPr lang="es-CO" sz="12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3575050" y="260850"/>
            <a:ext cx="5111750" cy="5877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200" dirty="0" smtClean="0"/>
          </a:p>
          <a:p>
            <a:endParaRPr lang="es-CO" sz="1200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3563888" y="260850"/>
            <a:ext cx="5111750" cy="5877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xmlns="" val="36564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348880"/>
            <a:ext cx="3008313" cy="3061320"/>
          </a:xfrm>
        </p:spPr>
        <p:txBody>
          <a:bodyPr>
            <a:normAutofit/>
          </a:bodyPr>
          <a:lstStyle/>
          <a:p>
            <a:r>
              <a:rPr lang="es-CO" sz="3200" b="1" dirty="0" smtClean="0"/>
              <a:t>CONCLUSIVE CONNECTORS</a:t>
            </a:r>
            <a:endParaRPr lang="es-CO" sz="32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548680"/>
            <a:ext cx="5340350" cy="4861520"/>
          </a:xfrm>
        </p:spPr>
        <p:txBody>
          <a:bodyPr>
            <a:noAutofit/>
          </a:bodyPr>
          <a:lstStyle/>
          <a:p>
            <a:r>
              <a:rPr lang="es-CO" sz="1800" b="1" dirty="0">
                <a:solidFill>
                  <a:srgbClr val="FF0000"/>
                </a:solidFill>
              </a:rPr>
              <a:t>SO - ENTONCES </a:t>
            </a:r>
          </a:p>
          <a:p>
            <a:r>
              <a:rPr lang="es-CO" sz="1800" b="1" dirty="0"/>
              <a:t>•	His car broke down, </a:t>
            </a:r>
            <a:r>
              <a:rPr lang="es-CO" sz="1800" b="1" dirty="0">
                <a:solidFill>
                  <a:srgbClr val="FF0000"/>
                </a:solidFill>
              </a:rPr>
              <a:t>so </a:t>
            </a:r>
            <a:r>
              <a:rPr lang="es-CO" sz="1800" b="1" dirty="0"/>
              <a:t>he took it to a garage.</a:t>
            </a:r>
          </a:p>
          <a:p>
            <a:r>
              <a:rPr lang="es-CO" sz="1800" b="1" dirty="0"/>
              <a:t>Su coche se descompuso, </a:t>
            </a:r>
            <a:r>
              <a:rPr lang="es-CO" sz="1800" b="1" dirty="0">
                <a:solidFill>
                  <a:srgbClr val="FF0000"/>
                </a:solidFill>
              </a:rPr>
              <a:t>entonces</a:t>
            </a:r>
            <a:r>
              <a:rPr lang="es-CO" sz="1800" b="1" dirty="0"/>
              <a:t> lo llevó a un taller mecánico.</a:t>
            </a:r>
          </a:p>
          <a:p>
            <a:r>
              <a:rPr lang="es-CO" sz="1800" b="1" dirty="0"/>
              <a:t>•	She was a little fat, </a:t>
            </a:r>
            <a:r>
              <a:rPr lang="es-CO" sz="1800" b="1" dirty="0">
                <a:solidFill>
                  <a:srgbClr val="FF0000"/>
                </a:solidFill>
              </a:rPr>
              <a:t>so</a:t>
            </a:r>
            <a:r>
              <a:rPr lang="es-CO" sz="1800" b="1" dirty="0"/>
              <a:t> she decided to go on a diet.</a:t>
            </a:r>
          </a:p>
          <a:p>
            <a:r>
              <a:rPr lang="es-CO" sz="1800" b="1" dirty="0"/>
              <a:t>Ella estaba un poco gorda, </a:t>
            </a:r>
            <a:r>
              <a:rPr lang="es-CO" sz="1800" b="1" dirty="0">
                <a:solidFill>
                  <a:srgbClr val="FF0000"/>
                </a:solidFill>
              </a:rPr>
              <a:t>entonces </a:t>
            </a:r>
            <a:r>
              <a:rPr lang="es-CO" sz="1800" b="1" dirty="0"/>
              <a:t>decidió comenzar una dieta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CONSEQUENTLY </a:t>
            </a:r>
            <a:r>
              <a:rPr lang="es-CO" sz="1800" b="1" dirty="0">
                <a:solidFill>
                  <a:srgbClr val="FF0000"/>
                </a:solidFill>
              </a:rPr>
              <a:t>- POR LO TANTO, EN CONSECUENCIA </a:t>
            </a:r>
          </a:p>
          <a:p>
            <a:r>
              <a:rPr lang="es-CO" sz="1800" b="1" dirty="0"/>
              <a:t>•	They were found guilty and </a:t>
            </a:r>
            <a:r>
              <a:rPr lang="es-CO" sz="1800" b="1" dirty="0">
                <a:solidFill>
                  <a:srgbClr val="FF0000"/>
                </a:solidFill>
              </a:rPr>
              <a:t>consequently </a:t>
            </a:r>
            <a:r>
              <a:rPr lang="es-CO" sz="1800" b="1" dirty="0"/>
              <a:t>sent to prison.</a:t>
            </a:r>
          </a:p>
          <a:p>
            <a:r>
              <a:rPr lang="es-CO" sz="1800" b="1" dirty="0"/>
              <a:t>Se los encontró culpables y </a:t>
            </a:r>
            <a:r>
              <a:rPr lang="es-CO" sz="1800" b="1" dirty="0">
                <a:solidFill>
                  <a:srgbClr val="FF0000"/>
                </a:solidFill>
              </a:rPr>
              <a:t>por lo tanto </a:t>
            </a:r>
            <a:r>
              <a:rPr lang="es-CO" sz="1800" b="1" dirty="0"/>
              <a:t>fueron enviados a prisión.</a:t>
            </a:r>
          </a:p>
          <a:p>
            <a:r>
              <a:rPr lang="es-CO" sz="1800" b="1" dirty="0"/>
              <a:t>•	They argued all the time, </a:t>
            </a:r>
            <a:r>
              <a:rPr lang="es-CO" sz="1800" b="1" dirty="0">
                <a:solidFill>
                  <a:srgbClr val="FF0000"/>
                </a:solidFill>
              </a:rPr>
              <a:t>consequently</a:t>
            </a:r>
            <a:r>
              <a:rPr lang="es-CO" sz="1800" b="1" dirty="0"/>
              <a:t> they eventually got divorced.</a:t>
            </a:r>
          </a:p>
          <a:p>
            <a:r>
              <a:rPr lang="es-CO" sz="1800" b="1" dirty="0"/>
              <a:t>Ellos discutían todo el tiempo, </a:t>
            </a:r>
            <a:r>
              <a:rPr lang="es-CO" sz="1800" b="1" dirty="0">
                <a:solidFill>
                  <a:srgbClr val="FF0000"/>
                </a:solidFill>
              </a:rPr>
              <a:t>por lo tanto</a:t>
            </a:r>
            <a:r>
              <a:rPr lang="es-CO" sz="1800" b="1" dirty="0"/>
              <a:t>, finalmente se divorciaron</a:t>
            </a:r>
          </a:p>
          <a:p>
            <a:endParaRPr lang="es-CO" sz="1800" b="1" dirty="0"/>
          </a:p>
        </p:txBody>
      </p:sp>
    </p:spTree>
    <p:extLst>
      <p:ext uri="{BB962C8B-B14F-4D97-AF65-F5344CB8AC3E}">
        <p14:creationId xmlns:p14="http://schemas.microsoft.com/office/powerpoint/2010/main" xmlns="" val="23216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APPLICATIVE EXECISES</a:t>
            </a:r>
            <a:endParaRPr lang="es-CO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2400" b="1" dirty="0" smtClean="0"/>
              <a:t>CHOOSE THE RIGHT CONNECTOR AND PASS INTO SPANISH THE WHOLE STATEMENTS:</a:t>
            </a:r>
          </a:p>
          <a:p>
            <a:r>
              <a:rPr lang="en-US" sz="2400" b="1" dirty="0" smtClean="0"/>
              <a:t> 1. Lorena seems to be quite clever. ......., she often gets low marks.</a:t>
            </a:r>
          </a:p>
          <a:p>
            <a:r>
              <a:rPr lang="en-US" sz="2400" b="1" dirty="0" smtClean="0"/>
              <a:t> 2. The service at this restaurant is excellent. .........., the food is delicious. 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3. I've never been to Argentina, .........having relatives there. </a:t>
            </a:r>
          </a:p>
          <a:p>
            <a:r>
              <a:rPr lang="en-US" sz="2400" b="1" dirty="0" smtClean="0"/>
              <a:t> </a:t>
            </a:r>
            <a:r>
              <a:rPr lang="en-US" sz="2400" b="1" dirty="0" smtClean="0"/>
              <a:t>4</a:t>
            </a:r>
            <a:r>
              <a:rPr lang="en-US" sz="2400" b="1" dirty="0" smtClean="0"/>
              <a:t>. Jordi is a careful driver. .........., he’s had several accidents. </a:t>
            </a:r>
          </a:p>
          <a:p>
            <a:r>
              <a:rPr lang="en-US" sz="2400" b="1" dirty="0" smtClean="0"/>
              <a:t> </a:t>
            </a:r>
            <a:r>
              <a:rPr lang="en-US" sz="2400" b="1" dirty="0" smtClean="0"/>
              <a:t>5</a:t>
            </a:r>
            <a:r>
              <a:rPr lang="en-US" sz="2400" b="1" dirty="0" smtClean="0"/>
              <a:t>. Cristina loves playing sport, ........ she’s not very good at it.  </a:t>
            </a:r>
          </a:p>
          <a:p>
            <a:r>
              <a:rPr lang="en-US" sz="2400" b="1" dirty="0" smtClean="0"/>
              <a:t> </a:t>
            </a:r>
            <a:r>
              <a:rPr lang="en-US" sz="2400" b="1" dirty="0" smtClean="0"/>
              <a:t>6</a:t>
            </a:r>
            <a:r>
              <a:rPr lang="en-US" sz="2400" b="1" dirty="0" smtClean="0"/>
              <a:t>. Anna is talented at music.......... art.  </a:t>
            </a:r>
          </a:p>
          <a:p>
            <a:endParaRPr lang="es-CO" sz="24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CONNECTORS TO BE USED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O" b="1" dirty="0" smtClean="0"/>
              <a:t>NEVERTHELESS – FURTHERMORE</a:t>
            </a:r>
          </a:p>
          <a:p>
            <a:pPr marL="514350" indent="-514350">
              <a:buFont typeface="+mj-lt"/>
              <a:buAutoNum type="arabicPeriod"/>
            </a:pPr>
            <a:r>
              <a:rPr lang="es-CO" b="1" dirty="0" smtClean="0"/>
              <a:t>HOWEVER – IN ADDITION</a:t>
            </a:r>
          </a:p>
          <a:p>
            <a:pPr marL="514350" indent="-514350">
              <a:buFont typeface="+mj-lt"/>
              <a:buAutoNum type="arabicPeriod"/>
            </a:pPr>
            <a:r>
              <a:rPr lang="es-CO" b="1" dirty="0" smtClean="0"/>
              <a:t>AS WELL AS – IN SPITE</a:t>
            </a:r>
          </a:p>
          <a:p>
            <a:pPr marL="514350" indent="-514350">
              <a:buFont typeface="+mj-lt"/>
              <a:buAutoNum type="arabicPeriod"/>
            </a:pPr>
            <a:r>
              <a:rPr lang="es-CO" b="1" dirty="0" smtClean="0"/>
              <a:t>MOREOVER – HOWEVER</a:t>
            </a:r>
          </a:p>
          <a:p>
            <a:pPr marL="514350" indent="-514350">
              <a:buFont typeface="+mj-lt"/>
              <a:buAutoNum type="arabicPeriod"/>
            </a:pPr>
            <a:r>
              <a:rPr lang="es-CO" b="1" dirty="0" smtClean="0"/>
              <a:t>AND – BUT</a:t>
            </a:r>
          </a:p>
          <a:p>
            <a:pPr marL="514350" indent="-514350">
              <a:buFont typeface="+mj-lt"/>
              <a:buAutoNum type="arabicPeriod"/>
            </a:pPr>
            <a:r>
              <a:rPr lang="es-CO" b="1" dirty="0" smtClean="0"/>
              <a:t>AS WELL AS – IN SPITE OF</a:t>
            </a:r>
            <a:endParaRPr lang="es-CO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EXERCISE # 2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000" b="1" dirty="0" smtClean="0"/>
              <a:t> Rewrite the following sentences using the connector in brackets.</a:t>
            </a:r>
          </a:p>
          <a:p>
            <a:pPr algn="just">
              <a:buNone/>
            </a:pPr>
            <a:r>
              <a:rPr lang="en-US" sz="2000" b="1" dirty="0" smtClean="0"/>
              <a:t>1. Isabel </a:t>
            </a:r>
            <a:r>
              <a:rPr lang="en-US" sz="2000" b="1" dirty="0" smtClean="0"/>
              <a:t>apologized </a:t>
            </a:r>
            <a:r>
              <a:rPr lang="en-US" sz="2000" b="1" dirty="0" smtClean="0"/>
              <a:t>several times. Nevertheless, Pau wouldn’t speak to her. </a:t>
            </a:r>
            <a:r>
              <a:rPr lang="en-US" sz="2000" b="1" dirty="0" smtClean="0">
                <a:solidFill>
                  <a:srgbClr val="FF0000"/>
                </a:solidFill>
              </a:rPr>
              <a:t>(but)</a:t>
            </a:r>
          </a:p>
          <a:p>
            <a:pPr algn="just">
              <a:buNone/>
            </a:pPr>
            <a:r>
              <a:rPr lang="en-US" sz="2000" b="1" dirty="0" smtClean="0"/>
              <a:t>2. We decided to walk even though it was raining. </a:t>
            </a:r>
            <a:r>
              <a:rPr lang="en-US" sz="2000" b="1" dirty="0" smtClean="0">
                <a:solidFill>
                  <a:srgbClr val="FF0000"/>
                </a:solidFill>
              </a:rPr>
              <a:t>(in spite of)</a:t>
            </a:r>
          </a:p>
          <a:p>
            <a:pPr algn="just">
              <a:buNone/>
            </a:pPr>
            <a:r>
              <a:rPr lang="en-US" sz="2000" b="1" dirty="0" smtClean="0"/>
              <a:t>3. Roger works very hard to help his parents. He’s also a good student. </a:t>
            </a:r>
            <a:r>
              <a:rPr lang="en-US" sz="2000" b="1" dirty="0" smtClean="0">
                <a:solidFill>
                  <a:srgbClr val="FF0000"/>
                </a:solidFill>
              </a:rPr>
              <a:t>(In addition) (Two different sentences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</a:rPr>
              <a:t> </a:t>
            </a:r>
          </a:p>
          <a:p>
            <a:pPr algn="just">
              <a:buNone/>
            </a:pPr>
            <a:r>
              <a:rPr lang="en-US" sz="2000" b="1" dirty="0" smtClean="0"/>
              <a:t>4. I’m keen on Ice cream. In addition, I’m keen on chocolate. </a:t>
            </a:r>
            <a:r>
              <a:rPr lang="en-US" sz="2000" b="1" dirty="0" smtClean="0">
                <a:solidFill>
                  <a:srgbClr val="FF0000"/>
                </a:solidFill>
              </a:rPr>
              <a:t>(as well as)</a:t>
            </a:r>
          </a:p>
          <a:p>
            <a:pPr algn="just">
              <a:buNone/>
            </a:pPr>
            <a:r>
              <a:rPr lang="en-US" sz="2000" b="1" dirty="0" smtClean="0"/>
              <a:t>5. You’re late again. Furthermore, you haven’t brought your books. </a:t>
            </a:r>
            <a:r>
              <a:rPr lang="en-US" sz="2000" b="1" dirty="0" smtClean="0">
                <a:solidFill>
                  <a:srgbClr val="FF0000"/>
                </a:solidFill>
              </a:rPr>
              <a:t>(and)</a:t>
            </a:r>
          </a:p>
          <a:p>
            <a:pPr algn="just">
              <a:buNone/>
            </a:pPr>
            <a:r>
              <a:rPr lang="en-US" sz="2000" b="1" dirty="0" smtClean="0"/>
              <a:t>6</a:t>
            </a:r>
            <a:r>
              <a:rPr lang="en-US" sz="2000" b="1" dirty="0" smtClean="0"/>
              <a:t>. On the one hand, I’d love to come. On the other hand, I really haven’t got the time. (</a:t>
            </a:r>
            <a:r>
              <a:rPr lang="en-US" sz="2000" b="1" dirty="0" smtClean="0">
                <a:solidFill>
                  <a:srgbClr val="FF0000"/>
                </a:solidFill>
              </a:rPr>
              <a:t>However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algn="just">
              <a:buNone/>
            </a:pPr>
            <a:r>
              <a:rPr lang="en-US" sz="2000" b="1" dirty="0" smtClean="0"/>
              <a:t> </a:t>
            </a:r>
            <a:r>
              <a:rPr lang="en-US" sz="2000" b="1" dirty="0" smtClean="0"/>
              <a:t>7. Rome is a great place to visit, but it has got terrible traffic problems. </a:t>
            </a:r>
            <a:r>
              <a:rPr lang="en-US" sz="2000" b="1" dirty="0" smtClean="0">
                <a:solidFill>
                  <a:srgbClr val="FF0000"/>
                </a:solidFill>
              </a:rPr>
              <a:t>(despite)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         </a:t>
            </a:r>
          </a:p>
          <a:p>
            <a:pPr algn="just">
              <a:buNone/>
            </a:pPr>
            <a:r>
              <a:rPr lang="en-US" sz="2000" b="1" dirty="0" smtClean="0"/>
              <a:t> </a:t>
            </a:r>
          </a:p>
          <a:p>
            <a:pPr algn="just">
              <a:buNone/>
            </a:pPr>
            <a:endParaRPr lang="es-CO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Answers</a:t>
            </a:r>
            <a:r>
              <a:rPr lang="es-CO" dirty="0" smtClean="0"/>
              <a:t> </a:t>
            </a:r>
            <a:r>
              <a:rPr lang="es-CO" dirty="0" err="1" smtClean="0"/>
              <a:t>exercise</a:t>
            </a:r>
            <a:r>
              <a:rPr lang="es-CO" dirty="0" smtClean="0"/>
              <a:t> #2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</a:t>
            </a:r>
            <a:r>
              <a:rPr lang="en-US" b="1" dirty="0" smtClean="0"/>
              <a:t>sabel apologized </a:t>
            </a:r>
            <a:r>
              <a:rPr lang="en-US" b="1" dirty="0" smtClean="0"/>
              <a:t>several times</a:t>
            </a:r>
            <a:r>
              <a:rPr lang="en-US" b="1" dirty="0" smtClean="0">
                <a:solidFill>
                  <a:srgbClr val="FF0000"/>
                </a:solidFill>
              </a:rPr>
              <a:t> but </a:t>
            </a:r>
            <a:r>
              <a:rPr lang="en-US" b="1" dirty="0" smtClean="0">
                <a:solidFill>
                  <a:schemeClr val="tx1"/>
                </a:solidFill>
              </a:rPr>
              <a:t>Paul </a:t>
            </a:r>
            <a:r>
              <a:rPr lang="en-US" b="1" dirty="0" smtClean="0"/>
              <a:t>wouldn't speak to </a:t>
            </a:r>
            <a:r>
              <a:rPr lang="en-US" b="1" dirty="0" smtClean="0"/>
              <a:t>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decided to walk </a:t>
            </a:r>
            <a:r>
              <a:rPr lang="en-US" b="1" dirty="0" smtClean="0">
                <a:solidFill>
                  <a:srgbClr val="FF0000"/>
                </a:solidFill>
              </a:rPr>
              <a:t>in spite of </a:t>
            </a:r>
            <a:r>
              <a:rPr lang="en-US" b="1" dirty="0" smtClean="0"/>
              <a:t>the </a:t>
            </a:r>
            <a:r>
              <a:rPr lang="en-US" b="1" dirty="0" smtClean="0"/>
              <a:t>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Roger works very hard to help his parents. </a:t>
            </a:r>
            <a:r>
              <a:rPr lang="en-US" b="1" dirty="0" smtClean="0">
                <a:solidFill>
                  <a:srgbClr val="FF0000"/>
                </a:solidFill>
              </a:rPr>
              <a:t>In </a:t>
            </a:r>
            <a:r>
              <a:rPr lang="en-US" b="1" dirty="0" smtClean="0">
                <a:solidFill>
                  <a:srgbClr val="FF0000"/>
                </a:solidFill>
              </a:rPr>
              <a:t>addition</a:t>
            </a:r>
            <a:r>
              <a:rPr lang="en-US" b="1" dirty="0" smtClean="0"/>
              <a:t>, he's a good student. </a:t>
            </a:r>
            <a:r>
              <a:rPr lang="en-US" b="1" dirty="0" smtClean="0">
                <a:solidFill>
                  <a:srgbClr val="FF0000"/>
                </a:solidFill>
              </a:rPr>
              <a:t>In addition </a:t>
            </a:r>
            <a:r>
              <a:rPr lang="en-US" b="1" dirty="0" smtClean="0"/>
              <a:t>to working hard to help his parents, Roger is also a good </a:t>
            </a:r>
            <a:r>
              <a:rPr lang="en-US" b="1" dirty="0" smtClean="0"/>
              <a:t>student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l’m keen on Ice cream </a:t>
            </a:r>
            <a:r>
              <a:rPr lang="en-US" b="1" dirty="0" smtClean="0">
                <a:solidFill>
                  <a:srgbClr val="FF0000"/>
                </a:solidFill>
              </a:rPr>
              <a:t>as well as </a:t>
            </a:r>
            <a:r>
              <a:rPr lang="en-US" b="1" dirty="0" smtClean="0"/>
              <a:t>chocolate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You’re late again,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en-US" b="1" dirty="0" smtClean="0"/>
              <a:t> you haven’t brought your </a:t>
            </a:r>
            <a:r>
              <a:rPr lang="en-US" b="1" dirty="0" smtClean="0"/>
              <a:t>books.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I'd love to come</a:t>
            </a:r>
            <a:r>
              <a:rPr lang="en-US" b="1" dirty="0" smtClean="0">
                <a:solidFill>
                  <a:srgbClr val="FF0000"/>
                </a:solidFill>
              </a:rPr>
              <a:t>. However</a:t>
            </a:r>
            <a:r>
              <a:rPr lang="en-US" b="1" dirty="0" smtClean="0"/>
              <a:t>, I really haven't got the </a:t>
            </a:r>
            <a:r>
              <a:rPr lang="en-US" b="1" dirty="0" smtClean="0"/>
              <a:t>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Rome is a great place to visit, </a:t>
            </a:r>
            <a:r>
              <a:rPr lang="en-US" b="1" dirty="0" smtClean="0">
                <a:solidFill>
                  <a:srgbClr val="FF0000"/>
                </a:solidFill>
              </a:rPr>
              <a:t>despite</a:t>
            </a:r>
            <a:r>
              <a:rPr lang="en-US" b="1" dirty="0" smtClean="0"/>
              <a:t> its traffic </a:t>
            </a:r>
            <a:r>
              <a:rPr lang="en-US" b="1" dirty="0" smtClean="0"/>
              <a:t>problems.</a:t>
            </a:r>
            <a:endParaRPr lang="es-CO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r>
              <a:rPr lang="en-US" b="1" dirty="0" smtClean="0"/>
              <a:t>Choose the correct connector.</a:t>
            </a:r>
            <a:endParaRPr lang="en-US" dirty="0" smtClean="0"/>
          </a:p>
          <a:p>
            <a:r>
              <a:rPr lang="en-US" dirty="0" smtClean="0"/>
              <a:t>   1</a:t>
            </a:r>
            <a:r>
              <a:rPr lang="en-US" dirty="0" smtClean="0"/>
              <a:t>. We're studying now  there's </a:t>
            </a:r>
            <a:r>
              <a:rPr lang="en-US" dirty="0" smtClean="0"/>
              <a:t>     an</a:t>
            </a:r>
            <a:r>
              <a:rPr lang="en-US" dirty="0" smtClean="0"/>
              <a:t> interesting film on TV.</a:t>
            </a:r>
          </a:p>
          <a:p>
            <a:r>
              <a:rPr lang="en-US" dirty="0" smtClean="0"/>
              <a:t>   </a:t>
            </a:r>
            <a:r>
              <a:rPr lang="en-US" dirty="0" smtClean="0"/>
              <a:t>2</a:t>
            </a:r>
            <a:r>
              <a:rPr lang="en-US" dirty="0" smtClean="0"/>
              <a:t>. I’d like to talk to you   I know you’re busy.</a:t>
            </a:r>
          </a:p>
          <a:p>
            <a:r>
              <a:rPr lang="en-US" dirty="0" smtClean="0"/>
              <a:t>   </a:t>
            </a:r>
            <a:r>
              <a:rPr lang="en-US" dirty="0" smtClean="0"/>
              <a:t>3</a:t>
            </a:r>
            <a:r>
              <a:rPr lang="en-US" dirty="0" smtClean="0"/>
              <a:t>.   her efforts, she failed the exam.</a:t>
            </a:r>
          </a:p>
          <a:p>
            <a:r>
              <a:rPr lang="en-US" dirty="0" smtClean="0"/>
              <a:t>   </a:t>
            </a:r>
            <a:r>
              <a:rPr lang="en-US" dirty="0" smtClean="0"/>
              <a:t>4</a:t>
            </a:r>
            <a:r>
              <a:rPr lang="en-US" dirty="0" smtClean="0"/>
              <a:t>.  we were having difficulties, we felt optimistic.</a:t>
            </a:r>
          </a:p>
          <a:p>
            <a:r>
              <a:rPr lang="en-US" dirty="0" smtClean="0"/>
              <a:t>   </a:t>
            </a:r>
            <a:r>
              <a:rPr lang="en-US" dirty="0" smtClean="0"/>
              <a:t>5</a:t>
            </a:r>
            <a:r>
              <a:rPr lang="en-US" dirty="0" smtClean="0"/>
              <a:t>. We didn’t win the game  all </a:t>
            </a:r>
            <a:r>
              <a:rPr lang="en-US" dirty="0" smtClean="0"/>
              <a:t> </a:t>
            </a:r>
            <a:r>
              <a:rPr lang="en-US" dirty="0" smtClean="0"/>
              <a:t>our hard work.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dirty="0" smtClean="0"/>
              <a:t>EVEN THOUGH – DESPITE</a:t>
            </a:r>
          </a:p>
          <a:p>
            <a:r>
              <a:rPr lang="es-CO" b="1" dirty="0" smtClean="0"/>
              <a:t>ALTHOUGH – IN SPITE OF</a:t>
            </a:r>
          </a:p>
          <a:p>
            <a:r>
              <a:rPr lang="es-CO" b="1" dirty="0" smtClean="0"/>
              <a:t>DESPITE – ALTHOUGH</a:t>
            </a:r>
          </a:p>
          <a:p>
            <a:r>
              <a:rPr lang="es-CO" b="1" dirty="0" smtClean="0"/>
              <a:t>EVEN THOUGH – IN SPITE OF</a:t>
            </a:r>
          </a:p>
          <a:p>
            <a:r>
              <a:rPr lang="es-CO" b="1" dirty="0" smtClean="0"/>
              <a:t>ALTHOUGH – IN SPITE OF</a:t>
            </a:r>
            <a:endParaRPr lang="es-CO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latin typeface="Comic Sans MS" pitchFamily="66" charset="0"/>
              </a:rPr>
              <a:t>CONCESSIVE CONNECTORS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1268760"/>
            <a:ext cx="3008313" cy="4857403"/>
          </a:xfrm>
        </p:spPr>
        <p:txBody>
          <a:bodyPr>
            <a:normAutofit/>
          </a:bodyPr>
          <a:lstStyle/>
          <a:p>
            <a:r>
              <a:rPr lang="es-CO" sz="1800" dirty="0" smtClean="0">
                <a:latin typeface="Comic Sans MS" pitchFamily="66" charset="0"/>
              </a:rPr>
              <a:t>Se utilizan para señalar una objeción o reparo a lo dicho anteriormente. Entre otros encontramos: although, even if, despite, in spite of, regardless of.</a:t>
            </a:r>
          </a:p>
          <a:p>
            <a:r>
              <a:rPr lang="es-CO" sz="1800" dirty="0" smtClean="0">
                <a:latin typeface="Comic Sans MS" pitchFamily="66" charset="0"/>
              </a:rPr>
              <a:t> </a:t>
            </a:r>
          </a:p>
          <a:p>
            <a:r>
              <a:rPr lang="es-CO" sz="1800" dirty="0" smtClean="0">
                <a:solidFill>
                  <a:srgbClr val="FF0000"/>
                </a:solidFill>
                <a:latin typeface="Comic Sans MS" pitchFamily="66" charset="0"/>
              </a:rPr>
              <a:t>although / though / even though - aunque</a:t>
            </a:r>
          </a:p>
          <a:p>
            <a:r>
              <a:rPr lang="es-CO" sz="1800" dirty="0" smtClean="0">
                <a:solidFill>
                  <a:srgbClr val="FF0000"/>
                </a:solidFill>
                <a:latin typeface="Comic Sans MS" pitchFamily="66" charset="0"/>
              </a:rPr>
              <a:t>even if - incluso si</a:t>
            </a:r>
          </a:p>
          <a:p>
            <a:r>
              <a:rPr lang="es-CO" sz="1800" dirty="0" smtClean="0">
                <a:solidFill>
                  <a:srgbClr val="FF0000"/>
                </a:solidFill>
                <a:latin typeface="Comic Sans MS" pitchFamily="66" charset="0"/>
              </a:rPr>
              <a:t>not even if - ni siquiera si</a:t>
            </a:r>
          </a:p>
          <a:p>
            <a:r>
              <a:rPr lang="es-CO" sz="1800" dirty="0" smtClean="0">
                <a:solidFill>
                  <a:srgbClr val="FF0000"/>
                </a:solidFill>
                <a:latin typeface="Comic Sans MS" pitchFamily="66" charset="0"/>
              </a:rPr>
              <a:t>despite / in spite of - a pesar de </a:t>
            </a:r>
          </a:p>
          <a:p>
            <a:r>
              <a:rPr lang="es-CO" sz="1800" dirty="0" smtClean="0">
                <a:solidFill>
                  <a:srgbClr val="FF0000"/>
                </a:solidFill>
                <a:latin typeface="Comic Sans MS" pitchFamily="66" charset="0"/>
              </a:rPr>
              <a:t>regardless of - sin importar, sin que importe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6108278"/>
          </a:xfrm>
        </p:spPr>
        <p:txBody>
          <a:bodyPr>
            <a:noAutofit/>
          </a:bodyPr>
          <a:lstStyle/>
          <a:p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Although / though / even though - aunque</a:t>
            </a:r>
          </a:p>
          <a:p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•	</a:t>
            </a:r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Although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 Jack is not very tall, he is excellent at basketball.</a:t>
            </a:r>
          </a:p>
          <a:p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Aunque 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Jack no es muy alto, es excelente en el baloncesto.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•	She decided to go to work, </a:t>
            </a:r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though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 she was not feeling well.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Ella decidió ir al trabajo, </a:t>
            </a:r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aunque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 no se estaba sintiendo bien.</a:t>
            </a:r>
          </a:p>
          <a:p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 if - incluso si 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•	</a:t>
            </a:r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 if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 he’s right, that doesn’t give him the right to be arrogant.</a:t>
            </a:r>
          </a:p>
          <a:p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Incluso si 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él tiene razón, eso no le da el derecho de ser arrogante.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•	I will finish the project by tomorrow, </a:t>
            </a:r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 if 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I have to work all night. 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Terminaré el proyecto para mañana, </a:t>
            </a:r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aun si 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tengo que trabajar toda la noche.</a:t>
            </a:r>
          </a:p>
          <a:p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even if - ni siquiera si 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•	He will not do that work, </a:t>
            </a:r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 if 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he is paid for it.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El no hará ese trabajo, ni siquiera si se le paga por ello.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•	They will not finish on time, </a:t>
            </a:r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 if 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they hurry up.</a:t>
            </a:r>
          </a:p>
          <a:p>
            <a:r>
              <a:rPr lang="es-CO" sz="1400" b="1" dirty="0" smtClean="0">
                <a:latin typeface="Arial" pitchFamily="34" charset="0"/>
                <a:cs typeface="Arial" pitchFamily="34" charset="0"/>
              </a:rPr>
              <a:t>Ellos no terminarán a tiempo, </a:t>
            </a:r>
            <a:r>
              <a:rPr lang="es-C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 siquiera 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si se dan prisa.</a:t>
            </a:r>
          </a:p>
          <a:p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xmlns="" val="36430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636912"/>
            <a:ext cx="3008313" cy="2773288"/>
          </a:xfrm>
        </p:spPr>
        <p:txBody>
          <a:bodyPr>
            <a:normAutofit/>
          </a:bodyPr>
          <a:lstStyle/>
          <a:p>
            <a:r>
              <a:rPr lang="es-CO" sz="3200" b="1" dirty="0"/>
              <a:t>CONCESSIVE CONNECTORS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476672"/>
            <a:ext cx="5340350" cy="5760640"/>
          </a:xfrm>
        </p:spPr>
        <p:txBody>
          <a:bodyPr>
            <a:noAutofit/>
          </a:bodyPr>
          <a:lstStyle/>
          <a:p>
            <a:r>
              <a:rPr lang="es-CO" sz="2000" b="1" dirty="0">
                <a:solidFill>
                  <a:srgbClr val="FF0000"/>
                </a:solidFill>
              </a:rPr>
              <a:t>Despite / in spite of - a pesar de </a:t>
            </a:r>
          </a:p>
          <a:p>
            <a:r>
              <a:rPr lang="es-CO" sz="2000" b="1" dirty="0"/>
              <a:t>•	</a:t>
            </a:r>
            <a:r>
              <a:rPr lang="es-CO" sz="2000" b="1" dirty="0">
                <a:solidFill>
                  <a:srgbClr val="FF0000"/>
                </a:solidFill>
              </a:rPr>
              <a:t>Despite</a:t>
            </a:r>
            <a:r>
              <a:rPr lang="es-CO" sz="2000" b="1" dirty="0"/>
              <a:t> his bad reputation, the politician won the elections.</a:t>
            </a:r>
          </a:p>
          <a:p>
            <a:r>
              <a:rPr lang="es-CO" sz="2000" b="1" dirty="0">
                <a:solidFill>
                  <a:srgbClr val="FF0000"/>
                </a:solidFill>
              </a:rPr>
              <a:t>A pesar de </a:t>
            </a:r>
            <a:r>
              <a:rPr lang="es-CO" sz="2000" b="1" dirty="0"/>
              <a:t>su mala reputación, el político ganó las elecciones.</a:t>
            </a:r>
          </a:p>
          <a:p>
            <a:r>
              <a:rPr lang="es-CO" sz="2000" b="1" dirty="0"/>
              <a:t>•	It was a great match </a:t>
            </a:r>
            <a:r>
              <a:rPr lang="es-CO" sz="2000" b="1" dirty="0">
                <a:solidFill>
                  <a:srgbClr val="FF0000"/>
                </a:solidFill>
              </a:rPr>
              <a:t>in spite of </a:t>
            </a:r>
            <a:r>
              <a:rPr lang="es-CO" sz="2000" b="1" dirty="0"/>
              <a:t>the bad the weather.</a:t>
            </a:r>
          </a:p>
          <a:p>
            <a:r>
              <a:rPr lang="es-CO" sz="2000" b="1" dirty="0"/>
              <a:t>Fue un gran juego, </a:t>
            </a:r>
            <a:r>
              <a:rPr lang="es-CO" sz="2000" b="1" dirty="0">
                <a:solidFill>
                  <a:srgbClr val="FF0000"/>
                </a:solidFill>
              </a:rPr>
              <a:t>a pesar del </a:t>
            </a:r>
            <a:r>
              <a:rPr lang="es-CO" sz="2000" b="1" dirty="0"/>
              <a:t>mal tiempo.</a:t>
            </a:r>
          </a:p>
          <a:p>
            <a:r>
              <a:rPr lang="es-CO" sz="2000" b="1" dirty="0">
                <a:solidFill>
                  <a:srgbClr val="FF0000"/>
                </a:solidFill>
              </a:rPr>
              <a:t>Regardless of - sin importar, sin que importe</a:t>
            </a:r>
          </a:p>
          <a:p>
            <a:r>
              <a:rPr lang="es-CO" sz="2000" b="1" dirty="0"/>
              <a:t> They decided to finish the project, </a:t>
            </a:r>
            <a:r>
              <a:rPr lang="es-CO" sz="2000" b="1" dirty="0">
                <a:solidFill>
                  <a:srgbClr val="FF0000"/>
                </a:solidFill>
              </a:rPr>
              <a:t>regardless of </a:t>
            </a:r>
            <a:r>
              <a:rPr lang="es-CO" sz="2000" b="1" dirty="0"/>
              <a:t>the cost.</a:t>
            </a:r>
          </a:p>
          <a:p>
            <a:r>
              <a:rPr lang="es-CO" sz="2000" b="1" dirty="0"/>
              <a:t>Decidieron terminar el proyecto, </a:t>
            </a:r>
            <a:r>
              <a:rPr lang="es-CO" sz="2000" b="1" dirty="0">
                <a:solidFill>
                  <a:srgbClr val="FF0000"/>
                </a:solidFill>
              </a:rPr>
              <a:t>sin que importe</a:t>
            </a:r>
            <a:r>
              <a:rPr lang="es-CO" sz="2000" b="1" dirty="0"/>
              <a:t> el costo.</a:t>
            </a:r>
          </a:p>
          <a:p>
            <a:r>
              <a:rPr lang="es-CO" sz="2000" b="1" dirty="0"/>
              <a:t>•	A patriot will defend his nation, </a:t>
            </a:r>
            <a:r>
              <a:rPr lang="es-CO" sz="2000" b="1" dirty="0">
                <a:solidFill>
                  <a:srgbClr val="FF0000"/>
                </a:solidFill>
              </a:rPr>
              <a:t>regardless of </a:t>
            </a:r>
            <a:r>
              <a:rPr lang="es-CO" sz="2000" b="1" dirty="0"/>
              <a:t>the consequences.</a:t>
            </a:r>
          </a:p>
          <a:p>
            <a:r>
              <a:rPr lang="es-CO" sz="2000" b="1" dirty="0"/>
              <a:t>Un patriota defenderá a su nación, </a:t>
            </a:r>
            <a:r>
              <a:rPr lang="es-CO" sz="2000" b="1" dirty="0">
                <a:solidFill>
                  <a:srgbClr val="FF0000"/>
                </a:solidFill>
              </a:rPr>
              <a:t>sin importar </a:t>
            </a:r>
            <a:r>
              <a:rPr lang="es-CO" sz="2000" b="1" dirty="0"/>
              <a:t>las consecuencias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xmlns="" val="10052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 smtClean="0"/>
              <a:t>Connectors of </a:t>
            </a:r>
            <a:r>
              <a:rPr lang="es-CO" sz="2800" dirty="0" err="1" smtClean="0"/>
              <a:t>Sequence</a:t>
            </a:r>
            <a:endParaRPr lang="es-CO" sz="28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1556792"/>
            <a:ext cx="3008313" cy="456937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Connectors of sequence show the order in which events happened. The most widely used are</a:t>
            </a:r>
            <a:r>
              <a:rPr lang="en-US" sz="2800" dirty="0" smtClean="0"/>
              <a:t>: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75050" y="548680"/>
            <a:ext cx="5111750" cy="557748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FIRST, THEN, NEXT, AFTER THAT, FINALLY, FIRST OF ALL, BY THE TIME, EVENTUALLY, AT LAST, AT THE END, BEFORE, AFTER AND LATER.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First of all</a:t>
            </a:r>
            <a:r>
              <a:rPr lang="en-US" b="1" dirty="0" smtClean="0"/>
              <a:t>, we couldn’t have a shower because there was no hot water. </a:t>
            </a:r>
            <a:r>
              <a:rPr lang="en-US" b="1" dirty="0" smtClean="0">
                <a:solidFill>
                  <a:srgbClr val="FF0000"/>
                </a:solidFill>
              </a:rPr>
              <a:t>By the time</a:t>
            </a:r>
            <a:r>
              <a:rPr lang="en-US" b="1" dirty="0" smtClean="0"/>
              <a:t>, we were ready, it was too late to eat. </a:t>
            </a:r>
            <a:r>
              <a:rPr lang="en-US" b="1" dirty="0" smtClean="0">
                <a:solidFill>
                  <a:srgbClr val="FF0000"/>
                </a:solidFill>
              </a:rPr>
              <a:t>Eventually</a:t>
            </a:r>
            <a:r>
              <a:rPr lang="en-US" b="1" dirty="0" smtClean="0"/>
              <a:t>, we took the train to town.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At last</a:t>
            </a:r>
            <a:r>
              <a:rPr lang="en-US" b="1" dirty="0" smtClean="0"/>
              <a:t>, we got to the park but it was very late. </a:t>
            </a:r>
            <a:r>
              <a:rPr lang="en-US" b="1" dirty="0" smtClean="0">
                <a:solidFill>
                  <a:srgbClr val="FF0000"/>
                </a:solidFill>
              </a:rPr>
              <a:t>At the end</a:t>
            </a:r>
            <a:r>
              <a:rPr lang="en-US" b="1" dirty="0" smtClean="0"/>
              <a:t>, we only had time for a quick game.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xmlns="" val="23666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>
            <a:normAutofit/>
          </a:bodyPr>
          <a:lstStyle/>
          <a:p>
            <a:pPr algn="ctr"/>
            <a:r>
              <a:rPr lang="es-CO" dirty="0" smtClean="0"/>
              <a:t>ADVERSATIVE CONNECTORS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1484784"/>
            <a:ext cx="3008313" cy="4392488"/>
          </a:xfrm>
        </p:spPr>
        <p:txBody>
          <a:bodyPr>
            <a:normAutofit/>
          </a:bodyPr>
          <a:lstStyle/>
          <a:p>
            <a:r>
              <a:rPr lang="es-CO" sz="1600" b="1" dirty="0" smtClean="0"/>
              <a:t>Añaden una negación a la frase anteriormente mencionada, una frase opuesta a la otra. Por ejemplo: but, however, yet, still, instead, on the contrary.</a:t>
            </a:r>
          </a:p>
          <a:p>
            <a:r>
              <a:rPr lang="es-CO" sz="1600" b="1" dirty="0" smtClean="0"/>
              <a:t> </a:t>
            </a:r>
          </a:p>
          <a:p>
            <a:r>
              <a:rPr lang="es-CO" sz="1600" b="1" dirty="0" smtClean="0">
                <a:solidFill>
                  <a:srgbClr val="FF0000"/>
                </a:solidFill>
              </a:rPr>
              <a:t>but - pero </a:t>
            </a:r>
          </a:p>
          <a:p>
            <a:r>
              <a:rPr lang="es-CO" sz="1600" b="1" dirty="0" smtClean="0">
                <a:solidFill>
                  <a:srgbClr val="FF0000"/>
                </a:solidFill>
              </a:rPr>
              <a:t>however - sin embargo </a:t>
            </a:r>
          </a:p>
          <a:p>
            <a:r>
              <a:rPr lang="es-CO" sz="1600" b="1" dirty="0" smtClean="0">
                <a:solidFill>
                  <a:srgbClr val="FF0000"/>
                </a:solidFill>
              </a:rPr>
              <a:t>nonetheless / nevertheless - sin embargo </a:t>
            </a:r>
          </a:p>
          <a:p>
            <a:r>
              <a:rPr lang="es-CO" sz="1600" b="1" dirty="0" smtClean="0">
                <a:solidFill>
                  <a:srgbClr val="FF0000"/>
                </a:solidFill>
              </a:rPr>
              <a:t>yet / even so - sin embargo, aun así </a:t>
            </a:r>
          </a:p>
          <a:p>
            <a:r>
              <a:rPr lang="es-CO" sz="1600" b="1" dirty="0" smtClean="0">
                <a:solidFill>
                  <a:srgbClr val="FF0000"/>
                </a:solidFill>
              </a:rPr>
              <a:t>still - sin embargo </a:t>
            </a:r>
          </a:p>
          <a:p>
            <a:r>
              <a:rPr lang="es-CO" sz="1600" b="1" dirty="0" smtClean="0">
                <a:solidFill>
                  <a:srgbClr val="FF0000"/>
                </a:solidFill>
              </a:rPr>
              <a:t>instead - en su lugar, en lugar de ello </a:t>
            </a:r>
          </a:p>
          <a:p>
            <a:r>
              <a:rPr lang="es-CO" sz="1600" b="1" dirty="0" smtClean="0">
                <a:solidFill>
                  <a:srgbClr val="FF0000"/>
                </a:solidFill>
              </a:rPr>
              <a:t>on the contrary - por el contrario</a:t>
            </a:r>
          </a:p>
          <a:p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75050" y="260648"/>
            <a:ext cx="5111750" cy="6264696"/>
          </a:xfrm>
        </p:spPr>
        <p:txBody>
          <a:bodyPr>
            <a:noAutofit/>
          </a:bodyPr>
          <a:lstStyle/>
          <a:p>
            <a:r>
              <a:rPr lang="es-CO" sz="1400" b="1" dirty="0" smtClean="0">
                <a:solidFill>
                  <a:srgbClr val="FF0000"/>
                </a:solidFill>
              </a:rPr>
              <a:t>BUT - PERO </a:t>
            </a:r>
          </a:p>
          <a:p>
            <a:r>
              <a:rPr lang="es-CO" sz="1400" b="1" dirty="0" smtClean="0"/>
              <a:t>•	He spoke clearly, </a:t>
            </a:r>
            <a:r>
              <a:rPr lang="es-CO" sz="1400" b="1" dirty="0" smtClean="0">
                <a:solidFill>
                  <a:srgbClr val="FF0000"/>
                </a:solidFill>
              </a:rPr>
              <a:t>but </a:t>
            </a:r>
            <a:r>
              <a:rPr lang="es-CO" sz="1400" b="1" dirty="0" smtClean="0"/>
              <a:t>I didn't understand him.</a:t>
            </a:r>
          </a:p>
          <a:p>
            <a:r>
              <a:rPr lang="es-CO" sz="1400" b="1" dirty="0" smtClean="0"/>
              <a:t>Habló claramente pero no lo entendí</a:t>
            </a:r>
          </a:p>
          <a:p>
            <a:r>
              <a:rPr lang="es-CO" sz="1400" b="1" dirty="0" smtClean="0"/>
              <a:t>•	She saw me, </a:t>
            </a:r>
            <a:r>
              <a:rPr lang="es-CO" sz="1400" b="1" dirty="0" smtClean="0">
                <a:solidFill>
                  <a:srgbClr val="FF0000"/>
                </a:solidFill>
              </a:rPr>
              <a:t>but </a:t>
            </a:r>
            <a:r>
              <a:rPr lang="es-CO" sz="1400" b="1" dirty="0" smtClean="0"/>
              <a:t>she didn't recognize me.</a:t>
            </a:r>
          </a:p>
          <a:p>
            <a:r>
              <a:rPr lang="es-CO" sz="1400" b="1" dirty="0" smtClean="0"/>
              <a:t>Ella me vio pero no me reconoció.</a:t>
            </a:r>
          </a:p>
          <a:p>
            <a:pPr marL="0" indent="0">
              <a:buNone/>
            </a:pPr>
            <a:r>
              <a:rPr lang="es-CO" sz="1400" b="1" dirty="0" smtClean="0">
                <a:solidFill>
                  <a:srgbClr val="FF0000"/>
                </a:solidFill>
              </a:rPr>
              <a:t>HOWEVER - SIN EMBARGO </a:t>
            </a:r>
          </a:p>
          <a:p>
            <a:r>
              <a:rPr lang="es-CO" sz="1400" b="1" dirty="0" smtClean="0"/>
              <a:t>•	They were not having fun; </a:t>
            </a:r>
            <a:r>
              <a:rPr lang="es-CO" sz="1400" b="1" dirty="0" smtClean="0">
                <a:solidFill>
                  <a:srgbClr val="FF0000"/>
                </a:solidFill>
              </a:rPr>
              <a:t>however </a:t>
            </a:r>
            <a:r>
              <a:rPr lang="es-CO" sz="1400" b="1" dirty="0" smtClean="0"/>
              <a:t>they stayed until the party was over.</a:t>
            </a:r>
          </a:p>
          <a:p>
            <a:r>
              <a:rPr lang="es-CO" sz="1400" b="1" dirty="0" smtClean="0"/>
              <a:t>Ellos no se estaban divirtiendo; sin embargo se quedaron hasta que la fiesta terminó.</a:t>
            </a:r>
          </a:p>
          <a:p>
            <a:r>
              <a:rPr lang="es-CO" sz="1400" b="1" dirty="0" smtClean="0"/>
              <a:t>•	He doesn't study much; </a:t>
            </a:r>
            <a:r>
              <a:rPr lang="es-CO" sz="1400" b="1" dirty="0" smtClean="0">
                <a:solidFill>
                  <a:srgbClr val="FF0000"/>
                </a:solidFill>
              </a:rPr>
              <a:t>however </a:t>
            </a:r>
            <a:r>
              <a:rPr lang="es-CO" sz="1400" b="1" dirty="0" smtClean="0"/>
              <a:t>he gets good grades at school.</a:t>
            </a:r>
          </a:p>
          <a:p>
            <a:r>
              <a:rPr lang="es-CO" sz="1400" b="1" dirty="0" smtClean="0"/>
              <a:t>Él no estudia mucho; sin embargo obtiene buenas notas en la escuela.</a:t>
            </a:r>
          </a:p>
          <a:p>
            <a:r>
              <a:rPr lang="es-CO" sz="1400" b="1" dirty="0" smtClean="0">
                <a:solidFill>
                  <a:srgbClr val="FF0000"/>
                </a:solidFill>
              </a:rPr>
              <a:t>NONETHELESS / NEVERTHELESS - SIN EMBARGO </a:t>
            </a:r>
          </a:p>
          <a:p>
            <a:pPr marL="0" indent="0">
              <a:buNone/>
            </a:pPr>
            <a:r>
              <a:rPr lang="es-CO" sz="1400" b="1" dirty="0" smtClean="0"/>
              <a:t>It was very stormy; </a:t>
            </a:r>
            <a:r>
              <a:rPr lang="es-CO" sz="1400" b="1" dirty="0" smtClean="0">
                <a:solidFill>
                  <a:srgbClr val="FF0000"/>
                </a:solidFill>
              </a:rPr>
              <a:t>nevertheless </a:t>
            </a:r>
            <a:r>
              <a:rPr lang="es-CO" sz="1400" b="1" dirty="0" smtClean="0"/>
              <a:t>we went fishing.</a:t>
            </a:r>
          </a:p>
          <a:p>
            <a:r>
              <a:rPr lang="es-CO" sz="1400" b="1" dirty="0" smtClean="0"/>
              <a:t>Estaba muy tormentoso; sin embargo fuimos de pesca.</a:t>
            </a:r>
          </a:p>
          <a:p>
            <a:r>
              <a:rPr lang="es-CO" sz="1400" b="1" dirty="0" smtClean="0"/>
              <a:t>•	She had no experience; </a:t>
            </a:r>
            <a:r>
              <a:rPr lang="es-CO" sz="1400" b="1" dirty="0" smtClean="0">
                <a:solidFill>
                  <a:srgbClr val="FF0000"/>
                </a:solidFill>
              </a:rPr>
              <a:t>nonetheles</a:t>
            </a:r>
            <a:r>
              <a:rPr lang="es-CO" sz="1400" b="1" dirty="0" smtClean="0"/>
              <a:t>s she got the job.</a:t>
            </a:r>
          </a:p>
          <a:p>
            <a:r>
              <a:rPr lang="es-CO" sz="1400" b="1" dirty="0" smtClean="0"/>
              <a:t>Ella no tenía experiencia; sin embargo consiguió el trabajo.</a:t>
            </a:r>
          </a:p>
          <a:p>
            <a:r>
              <a:rPr lang="es-CO" sz="1400" b="1" dirty="0" smtClean="0">
                <a:solidFill>
                  <a:srgbClr val="FF0000"/>
                </a:solidFill>
              </a:rPr>
              <a:t>YET / EVEN SO - SIN EMBARGO, AUN ASÍ </a:t>
            </a:r>
          </a:p>
          <a:p>
            <a:r>
              <a:rPr lang="es-CO" sz="1400" b="1" dirty="0" smtClean="0"/>
              <a:t>•	He was a very good swimmer; </a:t>
            </a:r>
            <a:r>
              <a:rPr lang="es-CO" sz="1400" b="1" dirty="0" smtClean="0">
                <a:solidFill>
                  <a:srgbClr val="FF0000"/>
                </a:solidFill>
              </a:rPr>
              <a:t>even so</a:t>
            </a:r>
            <a:r>
              <a:rPr lang="es-CO" sz="1400" b="1" dirty="0" smtClean="0"/>
              <a:t>, he drowned.</a:t>
            </a:r>
          </a:p>
          <a:p>
            <a:r>
              <a:rPr lang="es-CO" sz="1400" b="1" dirty="0" smtClean="0"/>
              <a:t>Él era un muy buen nadador; aún así, se ahogó.</a:t>
            </a:r>
          </a:p>
          <a:p>
            <a:r>
              <a:rPr lang="es-CO" sz="1400" b="1" dirty="0" smtClean="0"/>
              <a:t>•	He wanted to reply to that accusation, </a:t>
            </a:r>
            <a:r>
              <a:rPr lang="es-CO" sz="1400" b="1" dirty="0" smtClean="0">
                <a:solidFill>
                  <a:srgbClr val="FF0000"/>
                </a:solidFill>
              </a:rPr>
              <a:t>yet</a:t>
            </a:r>
            <a:r>
              <a:rPr lang="es-CO" sz="1400" b="1" dirty="0" smtClean="0"/>
              <a:t> he didn't.</a:t>
            </a:r>
          </a:p>
          <a:p>
            <a:r>
              <a:rPr lang="es-CO" sz="1400" b="1" dirty="0" smtClean="0"/>
              <a:t>Él quería contestar a esa acusación; sin embargo no lo hizo.</a:t>
            </a:r>
          </a:p>
          <a:p>
            <a:pPr marL="0" indent="0">
              <a:buNone/>
            </a:pPr>
            <a:endParaRPr lang="es-CO" sz="1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573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67544" y="2708920"/>
            <a:ext cx="3008313" cy="2773288"/>
          </a:xfrm>
        </p:spPr>
        <p:txBody>
          <a:bodyPr>
            <a:normAutofit/>
          </a:bodyPr>
          <a:lstStyle/>
          <a:p>
            <a:r>
              <a:rPr lang="es-CO" sz="3200" b="1" dirty="0"/>
              <a:t>ADVERSATIVE CONNECTORS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60648"/>
            <a:ext cx="5340350" cy="5149552"/>
          </a:xfrm>
        </p:spPr>
        <p:txBody>
          <a:bodyPr>
            <a:noAutofit/>
          </a:bodyPr>
          <a:lstStyle/>
          <a:p>
            <a:r>
              <a:rPr lang="es-CO" sz="1400" b="1" dirty="0">
                <a:solidFill>
                  <a:srgbClr val="FF0000"/>
                </a:solidFill>
              </a:rPr>
              <a:t>STILL - SIN EMBARGO </a:t>
            </a:r>
          </a:p>
          <a:p>
            <a:r>
              <a:rPr lang="es-CO" sz="1400" b="1" dirty="0"/>
              <a:t>•	Jack didn't study for the test; </a:t>
            </a:r>
            <a:r>
              <a:rPr lang="es-CO" sz="1400" b="1" dirty="0">
                <a:solidFill>
                  <a:srgbClr val="FF0000"/>
                </a:solidFill>
              </a:rPr>
              <a:t>still </a:t>
            </a:r>
            <a:r>
              <a:rPr lang="es-CO" sz="1400" b="1" dirty="0"/>
              <a:t>he managed to pass it.</a:t>
            </a:r>
          </a:p>
          <a:p>
            <a:r>
              <a:rPr lang="es-CO" sz="1400" b="1" dirty="0"/>
              <a:t>Jack no estudió para la prueba, </a:t>
            </a:r>
            <a:r>
              <a:rPr lang="es-CO" sz="1400" b="1" dirty="0">
                <a:solidFill>
                  <a:srgbClr val="FF0000"/>
                </a:solidFill>
              </a:rPr>
              <a:t>no obstante</a:t>
            </a:r>
            <a:r>
              <a:rPr lang="es-CO" sz="1400" b="1" dirty="0"/>
              <a:t>, logró aprobarlo.</a:t>
            </a:r>
          </a:p>
          <a:p>
            <a:r>
              <a:rPr lang="es-CO" sz="1400" b="1" dirty="0"/>
              <a:t>•	He cannot speak very well; </a:t>
            </a:r>
            <a:r>
              <a:rPr lang="es-CO" sz="1400" b="1" dirty="0">
                <a:solidFill>
                  <a:srgbClr val="FF0000"/>
                </a:solidFill>
              </a:rPr>
              <a:t>still </a:t>
            </a:r>
            <a:r>
              <a:rPr lang="es-CO" sz="1400" b="1" dirty="0"/>
              <a:t>he understands everything.</a:t>
            </a:r>
          </a:p>
          <a:p>
            <a:r>
              <a:rPr lang="es-CO" sz="1400" b="1" dirty="0"/>
              <a:t>No puede hablar muy bien, </a:t>
            </a:r>
            <a:r>
              <a:rPr lang="es-CO" sz="1400" b="1" dirty="0">
                <a:solidFill>
                  <a:srgbClr val="FF0000"/>
                </a:solidFill>
              </a:rPr>
              <a:t>sin embargo</a:t>
            </a:r>
            <a:r>
              <a:rPr lang="es-CO" sz="1400" b="1" dirty="0"/>
              <a:t>, entiende todo.</a:t>
            </a:r>
          </a:p>
          <a:p>
            <a:r>
              <a:rPr lang="es-CO" sz="1400" b="1" dirty="0">
                <a:solidFill>
                  <a:srgbClr val="FF0000"/>
                </a:solidFill>
              </a:rPr>
              <a:t>INSTEAD - EN SU LUGAR, EN LUGAR DE ELLO </a:t>
            </a:r>
          </a:p>
          <a:p>
            <a:r>
              <a:rPr lang="es-CO" sz="1400" b="1" dirty="0"/>
              <a:t>•	I was invited to a party on Saturday, but went to bed </a:t>
            </a:r>
            <a:r>
              <a:rPr lang="es-CO" sz="1400" b="1" dirty="0">
                <a:solidFill>
                  <a:srgbClr val="FF0000"/>
                </a:solidFill>
              </a:rPr>
              <a:t>instead.</a:t>
            </a:r>
          </a:p>
          <a:p>
            <a:r>
              <a:rPr lang="es-CO" sz="1400" b="1" dirty="0"/>
              <a:t>Fui invitado a una fiesta el sábado, pero me fui a dormir </a:t>
            </a:r>
            <a:r>
              <a:rPr lang="es-CO" sz="1400" b="1" dirty="0">
                <a:solidFill>
                  <a:srgbClr val="FF0000"/>
                </a:solidFill>
              </a:rPr>
              <a:t>en lugar de </a:t>
            </a:r>
            <a:r>
              <a:rPr lang="es-CO" sz="1400" b="1" dirty="0"/>
              <a:t>ello.</a:t>
            </a:r>
          </a:p>
          <a:p>
            <a:r>
              <a:rPr lang="es-CO" sz="1400" b="1" dirty="0"/>
              <a:t>•	I am not going out tonight. </a:t>
            </a:r>
            <a:r>
              <a:rPr lang="es-CO" sz="1400" b="1" dirty="0">
                <a:solidFill>
                  <a:srgbClr val="FF0000"/>
                </a:solidFill>
              </a:rPr>
              <a:t>Instead,</a:t>
            </a:r>
            <a:r>
              <a:rPr lang="es-CO" sz="1400" b="1" dirty="0"/>
              <a:t> I will stay home and cook something.</a:t>
            </a:r>
          </a:p>
          <a:p>
            <a:r>
              <a:rPr lang="es-CO" sz="1400" b="1" dirty="0"/>
              <a:t>No saldré esta noche. </a:t>
            </a:r>
            <a:r>
              <a:rPr lang="es-CO" sz="1400" b="1" dirty="0">
                <a:solidFill>
                  <a:srgbClr val="FF0000"/>
                </a:solidFill>
              </a:rPr>
              <a:t>En cambio,</a:t>
            </a:r>
            <a:r>
              <a:rPr lang="es-CO" sz="1400" b="1" dirty="0"/>
              <a:t> me quedaré en casa y cocinaré algo.</a:t>
            </a:r>
          </a:p>
          <a:p>
            <a:endParaRPr lang="es-CO" sz="1400" b="1" dirty="0"/>
          </a:p>
          <a:p>
            <a:r>
              <a:rPr lang="es-CO" sz="1400" b="1" dirty="0">
                <a:solidFill>
                  <a:srgbClr val="FF0000"/>
                </a:solidFill>
              </a:rPr>
              <a:t>ON THE CONTRARY - POR EL CONTRARIO </a:t>
            </a:r>
          </a:p>
          <a:p>
            <a:r>
              <a:rPr lang="es-CO" sz="1400" b="1" dirty="0"/>
              <a:t>•	The boy is not dumb; </a:t>
            </a:r>
            <a:r>
              <a:rPr lang="es-CO" sz="1400" b="1" dirty="0">
                <a:solidFill>
                  <a:srgbClr val="FF0000"/>
                </a:solidFill>
              </a:rPr>
              <a:t>on the contrary</a:t>
            </a:r>
            <a:r>
              <a:rPr lang="es-CO" sz="1400" b="1" dirty="0"/>
              <a:t>, he's very smart for his age.</a:t>
            </a:r>
          </a:p>
          <a:p>
            <a:r>
              <a:rPr lang="es-CO" sz="1400" b="1" dirty="0"/>
              <a:t>El muchacho no es tonto; </a:t>
            </a:r>
            <a:r>
              <a:rPr lang="es-CO" sz="1400" b="1" dirty="0">
                <a:solidFill>
                  <a:srgbClr val="FF0000"/>
                </a:solidFill>
              </a:rPr>
              <a:t>al contrario </a:t>
            </a:r>
            <a:r>
              <a:rPr lang="es-CO" sz="1400" b="1" dirty="0"/>
              <a:t>él es muy inteligente para su edad.</a:t>
            </a:r>
          </a:p>
          <a:p>
            <a:r>
              <a:rPr lang="es-CO" sz="1400" b="1" dirty="0"/>
              <a:t>•	Condors are solitary birds. </a:t>
            </a:r>
            <a:r>
              <a:rPr lang="es-CO" sz="1400" b="1" dirty="0">
                <a:solidFill>
                  <a:srgbClr val="FF0000"/>
                </a:solidFill>
              </a:rPr>
              <a:t>On the contrary</a:t>
            </a:r>
            <a:r>
              <a:rPr lang="es-CO" sz="1400" b="1" dirty="0"/>
              <a:t>, seagulls live in flocks.</a:t>
            </a:r>
          </a:p>
          <a:p>
            <a:r>
              <a:rPr lang="es-CO" sz="1400" b="1" dirty="0"/>
              <a:t>Los cóndores son aves solitarias. </a:t>
            </a:r>
            <a:r>
              <a:rPr lang="es-CO" sz="1400" b="1" dirty="0">
                <a:solidFill>
                  <a:srgbClr val="FF0000"/>
                </a:solidFill>
              </a:rPr>
              <a:t>Por el contrario</a:t>
            </a:r>
            <a:r>
              <a:rPr lang="es-CO" sz="1400" b="1" dirty="0"/>
              <a:t>, las gaviotas viven en bandadas.</a:t>
            </a:r>
          </a:p>
          <a:p>
            <a:endParaRPr lang="es-CO" sz="1400" dirty="0"/>
          </a:p>
          <a:p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xmlns="" val="42362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9000" y="764704"/>
            <a:ext cx="2298634" cy="1015327"/>
          </a:xfrm>
        </p:spPr>
        <p:txBody>
          <a:bodyPr>
            <a:normAutofit/>
          </a:bodyPr>
          <a:lstStyle/>
          <a:p>
            <a:pPr algn="ctr"/>
            <a:r>
              <a:rPr lang="es-CO" dirty="0" smtClean="0"/>
              <a:t>COMPARATIVE CONNECTORS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395536" y="1916832"/>
            <a:ext cx="3008313" cy="4209331"/>
          </a:xfrm>
        </p:spPr>
        <p:txBody>
          <a:bodyPr>
            <a:normAutofit/>
          </a:bodyPr>
          <a:lstStyle/>
          <a:p>
            <a:r>
              <a:rPr lang="es-CO" sz="1800" b="1" dirty="0" smtClean="0"/>
              <a:t>Se utilizan cuando una o más oraciones expresan grados de comparación por semejanza o diferencia. As/ as ... as .../ not as ... as .../ as if/ as though.</a:t>
            </a:r>
          </a:p>
          <a:p>
            <a:r>
              <a:rPr lang="es-CO" sz="1800" b="1" dirty="0" smtClean="0"/>
              <a:t> 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as - como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as...as - tan...como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not as...as - no </a:t>
            </a:r>
            <a:r>
              <a:rPr lang="es-CO" sz="1800" b="1" dirty="0" err="1" smtClean="0">
                <a:solidFill>
                  <a:srgbClr val="FF0000"/>
                </a:solidFill>
              </a:rPr>
              <a:t>tan..como</a:t>
            </a:r>
            <a:endParaRPr lang="es-CO" sz="1800" b="1" dirty="0" smtClean="0">
              <a:solidFill>
                <a:srgbClr val="FF0000"/>
              </a:solidFill>
            </a:endParaRPr>
          </a:p>
          <a:p>
            <a:r>
              <a:rPr lang="es-CO" sz="1800" b="1" dirty="0" smtClean="0">
                <a:solidFill>
                  <a:srgbClr val="FF0000"/>
                </a:solidFill>
              </a:rPr>
              <a:t>not so...as - no tan...como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as if / as though - como si</a:t>
            </a:r>
          </a:p>
          <a:p>
            <a:r>
              <a:rPr lang="es-CO" sz="1800" b="1" dirty="0" err="1" smtClean="0">
                <a:solidFill>
                  <a:srgbClr val="FF0000"/>
                </a:solidFill>
              </a:rPr>
              <a:t>than</a:t>
            </a:r>
            <a:r>
              <a:rPr lang="es-CO" sz="1800" b="1" dirty="0" smtClean="0">
                <a:solidFill>
                  <a:srgbClr val="FF0000"/>
                </a:solidFill>
              </a:rPr>
              <a:t> - que</a:t>
            </a:r>
          </a:p>
          <a:p>
            <a:endParaRPr lang="es-CO" sz="1800" dirty="0" smtClean="0"/>
          </a:p>
          <a:p>
            <a:endParaRPr lang="es-CO" sz="1800" dirty="0" smtClean="0"/>
          </a:p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75050" y="260648"/>
            <a:ext cx="5111750" cy="5865515"/>
          </a:xfrm>
        </p:spPr>
        <p:txBody>
          <a:bodyPr>
            <a:noAutofit/>
          </a:bodyPr>
          <a:lstStyle/>
          <a:p>
            <a:r>
              <a:rPr lang="es-CO" sz="1800" b="1" dirty="0" smtClean="0">
                <a:solidFill>
                  <a:srgbClr val="FF0000"/>
                </a:solidFill>
              </a:rPr>
              <a:t>AS - COMO </a:t>
            </a:r>
          </a:p>
          <a:p>
            <a:r>
              <a:rPr lang="es-CO" sz="1800" b="1" dirty="0" smtClean="0"/>
              <a:t>•	He performed the operation exactly </a:t>
            </a:r>
            <a:r>
              <a:rPr lang="es-CO" sz="1800" b="1" dirty="0" smtClean="0">
                <a:solidFill>
                  <a:srgbClr val="FF0000"/>
                </a:solidFill>
              </a:rPr>
              <a:t>as </a:t>
            </a:r>
            <a:r>
              <a:rPr lang="es-CO" sz="1800" b="1" dirty="0" smtClean="0"/>
              <a:t>he was told.</a:t>
            </a:r>
          </a:p>
          <a:p>
            <a:r>
              <a:rPr lang="es-CO" sz="1800" b="1" dirty="0" smtClean="0"/>
              <a:t>El ejecutó la operación exactamente como se le dijo.</a:t>
            </a:r>
          </a:p>
          <a:p>
            <a:r>
              <a:rPr lang="es-CO" sz="1800" b="1" dirty="0" smtClean="0"/>
              <a:t>•	Nobody knows that subject </a:t>
            </a:r>
            <a:r>
              <a:rPr lang="es-CO" sz="1800" b="1" dirty="0" smtClean="0">
                <a:solidFill>
                  <a:srgbClr val="FF0000"/>
                </a:solidFill>
              </a:rPr>
              <a:t>as </a:t>
            </a:r>
            <a:r>
              <a:rPr lang="es-CO" sz="1800" b="1" dirty="0" smtClean="0"/>
              <a:t>I do.</a:t>
            </a:r>
          </a:p>
          <a:p>
            <a:r>
              <a:rPr lang="es-CO" sz="1800" b="1" dirty="0" smtClean="0"/>
              <a:t>Nadie conoce ese tema como yo.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AS...AS - TAN...COMO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NOT AS...AS - NO TAN. COMO </a:t>
            </a:r>
          </a:p>
          <a:p>
            <a:r>
              <a:rPr lang="es-CO" sz="1800" b="1" dirty="0" smtClean="0"/>
              <a:t>•	His car is </a:t>
            </a:r>
            <a:r>
              <a:rPr lang="es-CO" sz="1800" b="1" dirty="0" smtClean="0">
                <a:solidFill>
                  <a:srgbClr val="FF0000"/>
                </a:solidFill>
              </a:rPr>
              <a:t>as </a:t>
            </a:r>
            <a:r>
              <a:rPr lang="es-CO" sz="1800" b="1" dirty="0" smtClean="0"/>
              <a:t>fast </a:t>
            </a:r>
            <a:r>
              <a:rPr lang="es-CO" sz="1800" b="1" dirty="0" smtClean="0">
                <a:solidFill>
                  <a:srgbClr val="FF0000"/>
                </a:solidFill>
              </a:rPr>
              <a:t>as </a:t>
            </a:r>
            <a:r>
              <a:rPr lang="es-CO" sz="1800" b="1" dirty="0" smtClean="0"/>
              <a:t>mine.</a:t>
            </a:r>
          </a:p>
          <a:p>
            <a:r>
              <a:rPr lang="es-CO" sz="1800" b="1" dirty="0" smtClean="0"/>
              <a:t>Su auto es tan veloz como el mío.</a:t>
            </a:r>
          </a:p>
          <a:p>
            <a:r>
              <a:rPr lang="es-CO" sz="1800" b="1" dirty="0" smtClean="0"/>
              <a:t>•	They are not </a:t>
            </a:r>
            <a:r>
              <a:rPr lang="es-CO" sz="1800" b="1" dirty="0" smtClean="0">
                <a:solidFill>
                  <a:srgbClr val="FF0000"/>
                </a:solidFill>
              </a:rPr>
              <a:t>as </a:t>
            </a:r>
            <a:r>
              <a:rPr lang="es-CO" sz="1800" b="1" dirty="0" smtClean="0"/>
              <a:t>good </a:t>
            </a:r>
            <a:r>
              <a:rPr lang="es-CO" sz="1800" b="1" dirty="0" smtClean="0">
                <a:solidFill>
                  <a:srgbClr val="FF0000"/>
                </a:solidFill>
              </a:rPr>
              <a:t>as </a:t>
            </a:r>
            <a:r>
              <a:rPr lang="es-CO" sz="1800" b="1" dirty="0" smtClean="0"/>
              <a:t>you think.</a:t>
            </a:r>
          </a:p>
          <a:p>
            <a:r>
              <a:rPr lang="es-CO" sz="1800" b="1" dirty="0" smtClean="0"/>
              <a:t>Ellos no son tan buenos como tu piensas.</a:t>
            </a:r>
          </a:p>
          <a:p>
            <a:r>
              <a:rPr lang="es-CO" sz="1800" b="1" dirty="0" smtClean="0">
                <a:solidFill>
                  <a:srgbClr val="FF0000"/>
                </a:solidFill>
              </a:rPr>
              <a:t>NOT SO...AS - NO TAN...COMO </a:t>
            </a:r>
          </a:p>
          <a:p>
            <a:r>
              <a:rPr lang="es-CO" sz="1800" b="1" dirty="0" smtClean="0"/>
              <a:t>•	His second book was </a:t>
            </a:r>
            <a:r>
              <a:rPr lang="es-CO" sz="1800" b="1" dirty="0" smtClean="0">
                <a:solidFill>
                  <a:srgbClr val="FF0000"/>
                </a:solidFill>
              </a:rPr>
              <a:t>not so</a:t>
            </a:r>
            <a:r>
              <a:rPr lang="es-CO" sz="1800" b="1" dirty="0" smtClean="0"/>
              <a:t> good </a:t>
            </a:r>
            <a:r>
              <a:rPr lang="es-CO" sz="1800" b="1" dirty="0" smtClean="0">
                <a:solidFill>
                  <a:srgbClr val="FF0000"/>
                </a:solidFill>
              </a:rPr>
              <a:t>as</a:t>
            </a:r>
            <a:r>
              <a:rPr lang="es-CO" sz="1800" b="1" dirty="0" smtClean="0"/>
              <a:t> the first one.</a:t>
            </a:r>
          </a:p>
          <a:p>
            <a:r>
              <a:rPr lang="es-CO" sz="1800" b="1" dirty="0" smtClean="0"/>
              <a:t>Su segundo libro no fue tan bueno como el primero.</a:t>
            </a:r>
          </a:p>
          <a:p>
            <a:r>
              <a:rPr lang="es-CO" sz="1800" b="1" dirty="0" smtClean="0"/>
              <a:t>•	She was not </a:t>
            </a:r>
            <a:r>
              <a:rPr lang="es-CO" sz="1800" b="1" dirty="0" smtClean="0">
                <a:solidFill>
                  <a:srgbClr val="FF0000"/>
                </a:solidFill>
              </a:rPr>
              <a:t>so </a:t>
            </a:r>
            <a:r>
              <a:rPr lang="es-CO" sz="1800" b="1" dirty="0" smtClean="0"/>
              <a:t>beautiful </a:t>
            </a:r>
            <a:r>
              <a:rPr lang="es-CO" sz="1800" b="1" dirty="0" smtClean="0">
                <a:solidFill>
                  <a:srgbClr val="FF0000"/>
                </a:solidFill>
              </a:rPr>
              <a:t>as</a:t>
            </a:r>
            <a:r>
              <a:rPr lang="es-CO" sz="1800" b="1" dirty="0" smtClean="0"/>
              <a:t> her mother.</a:t>
            </a:r>
          </a:p>
          <a:p>
            <a:r>
              <a:rPr lang="es-CO" sz="1800" b="1" dirty="0" smtClean="0"/>
              <a:t>Ella no era tan bonita como su madre.</a:t>
            </a:r>
          </a:p>
          <a:p>
            <a:endParaRPr lang="es-CO" sz="1800" dirty="0" smtClean="0"/>
          </a:p>
          <a:p>
            <a:endParaRPr lang="es-CO" sz="1800" dirty="0" smtClean="0"/>
          </a:p>
          <a:p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xmlns="" val="24800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060848"/>
            <a:ext cx="3008313" cy="3349352"/>
          </a:xfrm>
        </p:spPr>
        <p:txBody>
          <a:bodyPr>
            <a:normAutofit/>
          </a:bodyPr>
          <a:lstStyle/>
          <a:p>
            <a:r>
              <a:rPr lang="es-CO" sz="3200" b="1" dirty="0"/>
              <a:t>COMPARATIVE CONNECTORS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620688"/>
            <a:ext cx="5340350" cy="5544616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AS IF / AS THOUGH - COMO SI </a:t>
            </a:r>
          </a:p>
          <a:p>
            <a:r>
              <a:rPr lang="en-US" sz="2000" b="1" dirty="0"/>
              <a:t>•	They treat me </a:t>
            </a:r>
            <a:r>
              <a:rPr lang="en-US" sz="2000" b="1" dirty="0">
                <a:solidFill>
                  <a:srgbClr val="FF0000"/>
                </a:solidFill>
              </a:rPr>
              <a:t>as if </a:t>
            </a:r>
            <a:r>
              <a:rPr lang="en-US" sz="2000" b="1" dirty="0"/>
              <a:t>they didn't know me.</a:t>
            </a:r>
          </a:p>
          <a:p>
            <a:r>
              <a:rPr lang="en-US" sz="2000" b="1" dirty="0"/>
              <a:t>Me tratan </a:t>
            </a:r>
            <a:r>
              <a:rPr lang="en-US" sz="2000" b="1" dirty="0">
                <a:solidFill>
                  <a:srgbClr val="FF0000"/>
                </a:solidFill>
              </a:rPr>
              <a:t>como si </a:t>
            </a:r>
            <a:r>
              <a:rPr lang="en-US" sz="2000" b="1" dirty="0"/>
              <a:t>no me conocieran</a:t>
            </a:r>
          </a:p>
          <a:p>
            <a:r>
              <a:rPr lang="en-US" sz="2000" b="1" dirty="0"/>
              <a:t>•	Bill started to spend money </a:t>
            </a:r>
            <a:r>
              <a:rPr lang="en-US" sz="2000" b="1" dirty="0">
                <a:solidFill>
                  <a:srgbClr val="FF0000"/>
                </a:solidFill>
              </a:rPr>
              <a:t>as though </a:t>
            </a:r>
            <a:r>
              <a:rPr lang="en-US" sz="2000" b="1" dirty="0"/>
              <a:t>he had won the lottery.</a:t>
            </a:r>
          </a:p>
          <a:p>
            <a:r>
              <a:rPr lang="en-US" sz="2000" b="1" dirty="0"/>
              <a:t>Bill comenzó gastar dinero </a:t>
            </a:r>
            <a:r>
              <a:rPr lang="en-US" sz="2000" b="1" dirty="0">
                <a:solidFill>
                  <a:srgbClr val="FF0000"/>
                </a:solidFill>
              </a:rPr>
              <a:t>como si </a:t>
            </a:r>
            <a:r>
              <a:rPr lang="en-US" sz="2000" b="1" dirty="0"/>
              <a:t>hubiera ganado la lotería.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THAN - QUE </a:t>
            </a:r>
          </a:p>
          <a:p>
            <a:r>
              <a:rPr lang="en-US" sz="2000" b="1" dirty="0"/>
              <a:t>•	They started to have more problems </a:t>
            </a:r>
            <a:r>
              <a:rPr lang="en-US" sz="2000" b="1" dirty="0">
                <a:solidFill>
                  <a:srgbClr val="FF0000"/>
                </a:solidFill>
              </a:rPr>
              <a:t>than</a:t>
            </a:r>
            <a:r>
              <a:rPr lang="en-US" sz="2000" b="1" dirty="0"/>
              <a:t> they expected.</a:t>
            </a:r>
          </a:p>
          <a:p>
            <a:r>
              <a:rPr lang="en-US" sz="2000" b="1" dirty="0"/>
              <a:t>Empezaron a tener  más problemas </a:t>
            </a:r>
            <a:r>
              <a:rPr lang="en-US" sz="2000" b="1" dirty="0">
                <a:solidFill>
                  <a:srgbClr val="FF0000"/>
                </a:solidFill>
              </a:rPr>
              <a:t>que </a:t>
            </a:r>
            <a:r>
              <a:rPr lang="en-US" sz="2000" b="1" dirty="0"/>
              <a:t>lo que esperaban.</a:t>
            </a:r>
          </a:p>
          <a:p>
            <a:r>
              <a:rPr lang="en-US" sz="2000" b="1" dirty="0"/>
              <a:t>•	Learning English is more difficult </a:t>
            </a:r>
            <a:r>
              <a:rPr lang="en-US" sz="2000" b="1" dirty="0">
                <a:solidFill>
                  <a:srgbClr val="FF0000"/>
                </a:solidFill>
              </a:rPr>
              <a:t>than</a:t>
            </a:r>
            <a:r>
              <a:rPr lang="en-US" sz="2000" b="1" dirty="0"/>
              <a:t> most people think.</a:t>
            </a:r>
          </a:p>
          <a:p>
            <a:r>
              <a:rPr lang="en-US" sz="2000" b="1" dirty="0"/>
              <a:t>Aprender inglés es más difícil </a:t>
            </a:r>
            <a:r>
              <a:rPr lang="en-US" sz="2000" b="1" dirty="0">
                <a:solidFill>
                  <a:srgbClr val="FF0000"/>
                </a:solidFill>
              </a:rPr>
              <a:t>que lo </a:t>
            </a:r>
            <a:r>
              <a:rPr lang="en-US" sz="2000" b="1" dirty="0"/>
              <a:t>que la mayoría cree.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xmlns="" val="5614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348880"/>
            <a:ext cx="3008313" cy="3061320"/>
          </a:xfrm>
        </p:spPr>
        <p:txBody>
          <a:bodyPr/>
          <a:lstStyle/>
          <a:p>
            <a:r>
              <a:rPr lang="es-CO" sz="3200" b="1" dirty="0"/>
              <a:t>COMPARATIVE CONNECTORS</a:t>
            </a:r>
          </a:p>
          <a:p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s-CO" sz="2800" b="1" dirty="0">
                <a:solidFill>
                  <a:srgbClr val="FF0000"/>
                </a:solidFill>
              </a:rPr>
              <a:t>THUS - POR LO TANTO</a:t>
            </a:r>
          </a:p>
          <a:p>
            <a:r>
              <a:rPr lang="es-CO" sz="2800" b="1" dirty="0"/>
              <a:t> </a:t>
            </a:r>
          </a:p>
          <a:p>
            <a:r>
              <a:rPr lang="es-CO" sz="2800" b="1" dirty="0"/>
              <a:t>•	He overslept and </a:t>
            </a:r>
            <a:r>
              <a:rPr lang="es-CO" sz="2800" b="1" dirty="0">
                <a:solidFill>
                  <a:srgbClr val="FF0000"/>
                </a:solidFill>
              </a:rPr>
              <a:t>thus</a:t>
            </a:r>
            <a:r>
              <a:rPr lang="es-CO" sz="2800" b="1" dirty="0"/>
              <a:t>, arrived late for the appointment.</a:t>
            </a:r>
          </a:p>
          <a:p>
            <a:r>
              <a:rPr lang="es-CO" sz="2800" b="1" dirty="0"/>
              <a:t>Se quedó dormido, </a:t>
            </a:r>
            <a:r>
              <a:rPr lang="es-CO" sz="2800" b="1" dirty="0">
                <a:solidFill>
                  <a:srgbClr val="FF0000"/>
                </a:solidFill>
              </a:rPr>
              <a:t>por lo tanto </a:t>
            </a:r>
            <a:r>
              <a:rPr lang="es-CO" sz="2800" b="1" dirty="0"/>
              <a:t>llegó tarde para la cita.</a:t>
            </a:r>
          </a:p>
          <a:p>
            <a:r>
              <a:rPr lang="es-CO" sz="2800" b="1" dirty="0"/>
              <a:t>•	She hadn't eaten for days and </a:t>
            </a:r>
            <a:r>
              <a:rPr lang="es-CO" sz="2800" b="1" dirty="0">
                <a:solidFill>
                  <a:srgbClr val="FF0000"/>
                </a:solidFill>
              </a:rPr>
              <a:t>thus</a:t>
            </a:r>
            <a:r>
              <a:rPr lang="es-CO" sz="2800" b="1" dirty="0"/>
              <a:t> felt very weak.</a:t>
            </a:r>
          </a:p>
          <a:p>
            <a:r>
              <a:rPr lang="es-CO" sz="2800" b="1" dirty="0"/>
              <a:t>Ella no había comido por días y </a:t>
            </a:r>
            <a:r>
              <a:rPr lang="es-CO" sz="2800" b="1" dirty="0">
                <a:solidFill>
                  <a:srgbClr val="FF0000"/>
                </a:solidFill>
              </a:rPr>
              <a:t>por lo tanto </a:t>
            </a:r>
            <a:r>
              <a:rPr lang="es-CO" sz="2800" b="1" dirty="0"/>
              <a:t>se sentía muy débil.</a:t>
            </a:r>
          </a:p>
          <a:p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xmlns="" val="28585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</TotalTime>
  <Words>664</Words>
  <Application>Microsoft Office PowerPoint</Application>
  <PresentationFormat>Presentación en pantalla (4:3)</PresentationFormat>
  <Paragraphs>217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Viajes</vt:lpstr>
      <vt:lpstr>CONNECTORS IN ENGLISH</vt:lpstr>
      <vt:lpstr>CONCESSIVE CONNECTORS</vt:lpstr>
      <vt:lpstr>Diapositiva 3</vt:lpstr>
      <vt:lpstr>Connectors of Sequence</vt:lpstr>
      <vt:lpstr>ADVERSATIVE CONNECTORS</vt:lpstr>
      <vt:lpstr>Diapositiva 6</vt:lpstr>
      <vt:lpstr>COMPARATIVE CONNECTORS</vt:lpstr>
      <vt:lpstr>Diapositiva 8</vt:lpstr>
      <vt:lpstr>Diapositiva 9</vt:lpstr>
      <vt:lpstr>Conclusive Connectors</vt:lpstr>
      <vt:lpstr>Diapositiva 11</vt:lpstr>
      <vt:lpstr>Diapositiva 12</vt:lpstr>
      <vt:lpstr>APPLICATIVE EXECISES</vt:lpstr>
      <vt:lpstr>CONNECTORS TO BE USED</vt:lpstr>
      <vt:lpstr>EXERCISE # 2</vt:lpstr>
      <vt:lpstr>Answers exercise #2</vt:lpstr>
      <vt:lpstr>Diapositiva 17</vt:lpstr>
      <vt:lpstr>Diapositiva 18</vt:lpstr>
    </vt:vector>
  </TitlesOfParts>
  <Company>SECRETARIA DE EDUCACION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CONNECTORS IN ENGLISH</dc:title>
  <dc:creator>USUARIO</dc:creator>
  <cp:lastModifiedBy>ELIANA1</cp:lastModifiedBy>
  <cp:revision>34</cp:revision>
  <dcterms:created xsi:type="dcterms:W3CDTF">2013-02-01T22:28:57Z</dcterms:created>
  <dcterms:modified xsi:type="dcterms:W3CDTF">2013-02-11T02:00:39Z</dcterms:modified>
</cp:coreProperties>
</file>